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notesSlides/notesSlide1.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4"/>
  </p:notesMasterIdLst>
  <p:sldIdLst>
    <p:sldId id="256" r:id="rId2"/>
    <p:sldId id="257" r:id="rId3"/>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3C7F"/>
    <a:srgbClr val="CC393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31"/>
          <a:sy d="100" n="131"/>
        </p:scale>
        <p:origin x="324" y="108"/>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notesMaster" Target="notesMasters/notesMaster1.xml" /><Relationship Id="rId6" Type="http://schemas.openxmlformats.org/officeDocument/2006/relationships/viewProps" Target="viewProps.xml" /><Relationship Id="rId5" Type="http://schemas.openxmlformats.org/officeDocument/2006/relationships/presProps" Target="presProps.xml" /><Relationship Id="rId1" Type="http://schemas.openxmlformats.org/officeDocument/2006/relationships/slideMaster" Target="slideMasters/slideMaster1.xml" /><Relationship Id="rId8" Type="http://schemas.openxmlformats.org/officeDocument/2006/relationships/tableStyles" Target="tableStyles.xml" /><Relationship Id="rId7" Type="http://schemas.openxmlformats.org/officeDocument/2006/relationships/theme" Target="theme/theme1.xml" /></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10/26/2022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These are optional notes.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normAutofit/>
          </a:bodyPr>
          <a:lstStyle>
            <a:lvl1pPr algn="ctr">
              <a:defRPr sz="32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normAutofit/>
          </a:bodyPr>
          <a:lstStyle>
            <a:lvl1pPr marL="0" indent="0" algn="ctr">
              <a:buNone/>
              <a:defRPr sz="1600" b="1">
                <a:solidFill>
                  <a:schemeClr val="bg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10/26/2022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
        <p:nvSpPr>
          <p:cNvPr id="7" name="TextBox 6">
            <a:extLst>
              <a:ext uri="{FF2B5EF4-FFF2-40B4-BE49-F238E27FC236}">
                <a16:creationId xmlns:a16="http://schemas.microsoft.com/office/drawing/2014/main" id="{B801E54D-5D23-74B1-32ED-56784B0DA384}"/>
              </a:ext>
            </a:extLst>
          </p:cNvPr>
          <p:cNvSpPr txBox="1"/>
          <p:nvPr userDrawn="1"/>
        </p:nvSpPr>
        <p:spPr>
          <a:xfrm>
            <a:off x="7351393" y="4868675"/>
            <a:ext cx="1704975" cy="261610"/>
          </a:xfrm>
          <a:prstGeom prst="rect">
            <a:avLst/>
          </a:prstGeom>
          <a:noFill/>
        </p:spPr>
        <p:txBody>
          <a:bodyPr wrap="square" rtlCol="0">
            <a:spAutoFit/>
          </a:bodyPr>
          <a:lstStyle/>
          <a:p>
            <a:pPr algn="ctr"/>
            <a:r>
              <a:rPr lang="en-US" sz="1100" b="1" dirty="0">
                <a:solidFill>
                  <a:schemeClr val="bg1"/>
                </a:solidFill>
              </a:rPr>
              <a:t>METACOGNITION 1 - 232</a:t>
            </a:r>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
        <p:nvSpPr>
          <p:cNvPr id="7" name="TextBox 6">
            <a:extLst>
              <a:ext uri="{FF2B5EF4-FFF2-40B4-BE49-F238E27FC236}">
                <a16:creationId xmlns:a16="http://schemas.microsoft.com/office/drawing/2014/main" id="{7B52CF7F-170C-77B5-1392-3766ED938862}"/>
              </a:ext>
            </a:extLst>
          </p:cNvPr>
          <p:cNvSpPr txBox="1"/>
          <p:nvPr userDrawn="1"/>
        </p:nvSpPr>
        <p:spPr>
          <a:xfrm>
            <a:off x="7534275" y="4868675"/>
            <a:ext cx="1704975" cy="261610"/>
          </a:xfrm>
          <a:prstGeom prst="rect">
            <a:avLst/>
          </a:prstGeom>
          <a:noFill/>
        </p:spPr>
        <p:txBody>
          <a:bodyPr wrap="square" rtlCol="0">
            <a:spAutoFit/>
          </a:bodyPr>
          <a:lstStyle/>
          <a:p>
            <a:pPr algn="ctr"/>
            <a:r>
              <a:rPr lang="en-US" sz="1100" b="1" dirty="0">
                <a:solidFill>
                  <a:srgbClr val="002060"/>
                </a:solidFill>
              </a:rPr>
              <a:t>METACOGNITION 1 - 232</a:t>
            </a:r>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
        <p:nvSpPr>
          <p:cNvPr id="7" name="TextBox 6">
            <a:extLst>
              <a:ext uri="{FF2B5EF4-FFF2-40B4-BE49-F238E27FC236}">
                <a16:creationId xmlns:a16="http://schemas.microsoft.com/office/drawing/2014/main" id="{753A2D8B-9F33-8925-D52F-A707C6E1B74C}"/>
              </a:ext>
            </a:extLst>
          </p:cNvPr>
          <p:cNvSpPr txBox="1"/>
          <p:nvPr userDrawn="1"/>
        </p:nvSpPr>
        <p:spPr>
          <a:xfrm>
            <a:off x="7534275" y="4868675"/>
            <a:ext cx="1704975" cy="261610"/>
          </a:xfrm>
          <a:prstGeom prst="rect">
            <a:avLst/>
          </a:prstGeom>
          <a:noFill/>
        </p:spPr>
        <p:txBody>
          <a:bodyPr wrap="square" rtlCol="0">
            <a:spAutoFit/>
          </a:bodyPr>
          <a:lstStyle/>
          <a:p>
            <a:pPr algn="ctr"/>
            <a:r>
              <a:rPr lang="en-US" sz="1100" b="1" dirty="0">
                <a:solidFill>
                  <a:srgbClr val="002060"/>
                </a:solidFill>
              </a:rPr>
              <a:t>METACOGNITION 1 - 232</a:t>
            </a:r>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200" y="1200151"/>
            <a:ext cx="8229600" cy="32255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
        <p:nvSpPr>
          <p:cNvPr id="7" name="TextBox 6">
            <a:extLst>
              <a:ext uri="{FF2B5EF4-FFF2-40B4-BE49-F238E27FC236}">
                <a16:creationId xmlns:a16="http://schemas.microsoft.com/office/drawing/2014/main" id="{6C1FE277-27ED-2850-601B-8B00E33C0360}"/>
              </a:ext>
            </a:extLst>
          </p:cNvPr>
          <p:cNvSpPr txBox="1"/>
          <p:nvPr userDrawn="1"/>
        </p:nvSpPr>
        <p:spPr>
          <a:xfrm>
            <a:off x="7534275" y="4868675"/>
            <a:ext cx="1704975" cy="261610"/>
          </a:xfrm>
          <a:prstGeom prst="rect">
            <a:avLst/>
          </a:prstGeom>
          <a:noFill/>
        </p:spPr>
        <p:txBody>
          <a:bodyPr wrap="square" rtlCol="0">
            <a:spAutoFit/>
          </a:bodyPr>
          <a:lstStyle/>
          <a:p>
            <a:pPr algn="ctr"/>
            <a:r>
              <a:rPr lang="en-US" sz="1100" b="1" dirty="0">
                <a:solidFill>
                  <a:srgbClr val="002060"/>
                </a:solidFill>
              </a:rPr>
              <a:t>METACOGNITION 1 - 232</a:t>
            </a:r>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1120475"/>
            <a:ext cx="7772400" cy="1021556"/>
          </a:xfrm>
        </p:spPr>
        <p:txBody>
          <a:bodyPr anchor="t">
            <a:noAutofit/>
          </a:bodyPr>
          <a:lstStyle>
            <a:lvl1pPr algn="l">
              <a:defRPr sz="4400" b="1" cap="none"/>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10/26/2022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
        <p:nvSpPr>
          <p:cNvPr id="7" name="TextBox 6">
            <a:extLst>
              <a:ext uri="{FF2B5EF4-FFF2-40B4-BE49-F238E27FC236}">
                <a16:creationId xmlns:a16="http://schemas.microsoft.com/office/drawing/2014/main" id="{13C42FD8-3B95-BFB5-421E-9EDFE4161A1B}"/>
              </a:ext>
            </a:extLst>
          </p:cNvPr>
          <p:cNvSpPr txBox="1"/>
          <p:nvPr userDrawn="1"/>
        </p:nvSpPr>
        <p:spPr>
          <a:xfrm>
            <a:off x="7534275" y="4868675"/>
            <a:ext cx="1704975" cy="261610"/>
          </a:xfrm>
          <a:prstGeom prst="rect">
            <a:avLst/>
          </a:prstGeom>
          <a:noFill/>
        </p:spPr>
        <p:txBody>
          <a:bodyPr wrap="square" rtlCol="0">
            <a:spAutoFit/>
          </a:bodyPr>
          <a:lstStyle/>
          <a:p>
            <a:pPr algn="ctr"/>
            <a:r>
              <a:rPr lang="en-US" sz="1100" b="1" dirty="0">
                <a:solidFill>
                  <a:srgbClr val="002060"/>
                </a:solidFill>
              </a:rPr>
              <a:t>METACOGNITION 1 - 232</a:t>
            </a:r>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225545"/>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225545"/>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10/26/2022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
        <p:nvSpPr>
          <p:cNvPr id="8" name="TextBox 7">
            <a:extLst>
              <a:ext uri="{FF2B5EF4-FFF2-40B4-BE49-F238E27FC236}">
                <a16:creationId xmlns:a16="http://schemas.microsoft.com/office/drawing/2014/main" id="{1A48C380-AFF1-9984-DD46-5C68F70AD0EF}"/>
              </a:ext>
            </a:extLst>
          </p:cNvPr>
          <p:cNvSpPr txBox="1"/>
          <p:nvPr userDrawn="1"/>
        </p:nvSpPr>
        <p:spPr>
          <a:xfrm>
            <a:off x="7534275" y="4868675"/>
            <a:ext cx="1704975" cy="261610"/>
          </a:xfrm>
          <a:prstGeom prst="rect">
            <a:avLst/>
          </a:prstGeom>
          <a:noFill/>
        </p:spPr>
        <p:txBody>
          <a:bodyPr wrap="square" rtlCol="0">
            <a:spAutoFit/>
          </a:bodyPr>
          <a:lstStyle/>
          <a:p>
            <a:pPr algn="ctr"/>
            <a:r>
              <a:rPr lang="en-US" sz="1100" b="1" dirty="0">
                <a:solidFill>
                  <a:srgbClr val="163C7F"/>
                </a:solidFill>
              </a:rPr>
              <a:t>METACOGNITION 1 - 232</a:t>
            </a:r>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10/26/2022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
        <p:nvSpPr>
          <p:cNvPr id="10" name="TextBox 9">
            <a:extLst>
              <a:ext uri="{FF2B5EF4-FFF2-40B4-BE49-F238E27FC236}">
                <a16:creationId xmlns:a16="http://schemas.microsoft.com/office/drawing/2014/main" id="{EFA3544B-4F7F-41E5-EBDE-DE26C576BBCD}"/>
              </a:ext>
            </a:extLst>
          </p:cNvPr>
          <p:cNvSpPr txBox="1"/>
          <p:nvPr userDrawn="1"/>
        </p:nvSpPr>
        <p:spPr>
          <a:xfrm>
            <a:off x="7534275" y="4868675"/>
            <a:ext cx="1704975" cy="261610"/>
          </a:xfrm>
          <a:prstGeom prst="rect">
            <a:avLst/>
          </a:prstGeom>
          <a:noFill/>
        </p:spPr>
        <p:txBody>
          <a:bodyPr wrap="square" rtlCol="0">
            <a:spAutoFit/>
          </a:bodyPr>
          <a:lstStyle/>
          <a:p>
            <a:pPr algn="ctr"/>
            <a:r>
              <a:rPr lang="en-US" sz="1100" b="1" dirty="0">
                <a:solidFill>
                  <a:srgbClr val="002060"/>
                </a:solidFill>
              </a:rPr>
              <a:t>METACOGNITION 1 - 232</a:t>
            </a:r>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10/26/2022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
        <p:nvSpPr>
          <p:cNvPr id="6" name="TextBox 5">
            <a:extLst>
              <a:ext uri="{FF2B5EF4-FFF2-40B4-BE49-F238E27FC236}">
                <a16:creationId xmlns:a16="http://schemas.microsoft.com/office/drawing/2014/main" id="{E6030D55-6E93-913D-611D-2CF959F5FB24}"/>
              </a:ext>
            </a:extLst>
          </p:cNvPr>
          <p:cNvSpPr txBox="1"/>
          <p:nvPr userDrawn="1"/>
        </p:nvSpPr>
        <p:spPr>
          <a:xfrm>
            <a:off x="7534275" y="4868675"/>
            <a:ext cx="1704975" cy="261610"/>
          </a:xfrm>
          <a:prstGeom prst="rect">
            <a:avLst/>
          </a:prstGeom>
          <a:noFill/>
        </p:spPr>
        <p:txBody>
          <a:bodyPr wrap="square" rtlCol="0">
            <a:spAutoFit/>
          </a:bodyPr>
          <a:lstStyle/>
          <a:p>
            <a:pPr algn="ctr"/>
            <a:r>
              <a:rPr lang="en-US" sz="1100" b="1" dirty="0">
                <a:solidFill>
                  <a:srgbClr val="002060"/>
                </a:solidFill>
              </a:rPr>
              <a:t>METACOGNITION 1 - 232</a:t>
            </a:r>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10/26/2022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
        <p:nvSpPr>
          <p:cNvPr id="5" name="TextBox 4">
            <a:extLst>
              <a:ext uri="{FF2B5EF4-FFF2-40B4-BE49-F238E27FC236}">
                <a16:creationId xmlns:a16="http://schemas.microsoft.com/office/drawing/2014/main" id="{8A4D9B87-A439-76CF-A76A-6601F00C3880}"/>
              </a:ext>
            </a:extLst>
          </p:cNvPr>
          <p:cNvSpPr txBox="1"/>
          <p:nvPr userDrawn="1"/>
        </p:nvSpPr>
        <p:spPr>
          <a:xfrm>
            <a:off x="7534275" y="4868675"/>
            <a:ext cx="1704975" cy="261610"/>
          </a:xfrm>
          <a:prstGeom prst="rect">
            <a:avLst/>
          </a:prstGeom>
          <a:noFill/>
        </p:spPr>
        <p:txBody>
          <a:bodyPr wrap="square" rtlCol="0">
            <a:spAutoFit/>
          </a:bodyPr>
          <a:lstStyle/>
          <a:p>
            <a:pPr algn="ctr"/>
            <a:r>
              <a:rPr lang="en-US" sz="1100" b="1" dirty="0">
                <a:solidFill>
                  <a:srgbClr val="CC393F"/>
                </a:solidFill>
              </a:rPr>
              <a:t>METACOGNITION 1 - 232</a:t>
            </a:r>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10/26/2022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
        <p:nvSpPr>
          <p:cNvPr id="8" name="TextBox 7">
            <a:extLst>
              <a:ext uri="{FF2B5EF4-FFF2-40B4-BE49-F238E27FC236}">
                <a16:creationId xmlns:a16="http://schemas.microsoft.com/office/drawing/2014/main" id="{BB78B138-0FCA-D1D5-B52F-A1F5607D9A17}"/>
              </a:ext>
            </a:extLst>
          </p:cNvPr>
          <p:cNvSpPr txBox="1"/>
          <p:nvPr userDrawn="1"/>
        </p:nvSpPr>
        <p:spPr>
          <a:xfrm>
            <a:off x="7534275" y="4868675"/>
            <a:ext cx="1704975" cy="261610"/>
          </a:xfrm>
          <a:prstGeom prst="rect">
            <a:avLst/>
          </a:prstGeom>
          <a:noFill/>
        </p:spPr>
        <p:txBody>
          <a:bodyPr wrap="square" rtlCol="0">
            <a:spAutoFit/>
          </a:bodyPr>
          <a:lstStyle/>
          <a:p>
            <a:pPr algn="ctr"/>
            <a:r>
              <a:rPr lang="en-US" sz="1100" b="1" dirty="0">
                <a:solidFill>
                  <a:srgbClr val="002060"/>
                </a:solidFill>
              </a:rPr>
              <a:t>METACOGNITION 1 - 232</a:t>
            </a:r>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10/26/2022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
        <p:nvSpPr>
          <p:cNvPr id="8" name="TextBox 7">
            <a:extLst>
              <a:ext uri="{FF2B5EF4-FFF2-40B4-BE49-F238E27FC236}">
                <a16:creationId xmlns:a16="http://schemas.microsoft.com/office/drawing/2014/main" id="{EDCB7E6A-C4CD-B13F-42FB-EF5D860E0330}"/>
              </a:ext>
            </a:extLst>
          </p:cNvPr>
          <p:cNvSpPr txBox="1"/>
          <p:nvPr userDrawn="1"/>
        </p:nvSpPr>
        <p:spPr>
          <a:xfrm>
            <a:off x="7534275" y="4868675"/>
            <a:ext cx="1704975" cy="261610"/>
          </a:xfrm>
          <a:prstGeom prst="rect">
            <a:avLst/>
          </a:prstGeom>
          <a:noFill/>
        </p:spPr>
        <p:txBody>
          <a:bodyPr wrap="square" rtlCol="0">
            <a:spAutoFit/>
          </a:bodyPr>
          <a:lstStyle/>
          <a:p>
            <a:pPr algn="ctr"/>
            <a:r>
              <a:rPr lang="en-US" sz="1100" b="1" dirty="0">
                <a:solidFill>
                  <a:srgbClr val="002060"/>
                </a:solidFill>
              </a:rPr>
              <a:t>METACOGNITION 1 - 232</a:t>
            </a:r>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media/image1.png" Type="http://schemas.openxmlformats.org/officeDocument/2006/relationships/imag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dirty="0"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10/26/2022</a:t>
            </a:fld>
            <a:endParaRPr dirty="0"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dirty="0" lang="en-US"/>
          </a:p>
        </p:txBody>
      </p:sp>
      <p:sp>
        <p:nvSpPr>
          <p:cNvPr id="6" name="Slide Number Placeholder 5"/>
          <p:cNvSpPr>
            <a:spLocks noGrp="1"/>
          </p:cNvSpPr>
          <p:nvPr>
            <p:ph idx="4" sz="quarter" type="sldNum"/>
          </p:nvPr>
        </p:nvSpPr>
        <p:spPr>
          <a:xfrm>
            <a:off x="0" y="4869656"/>
            <a:ext cx="32385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342900" eaLnBrk="1" hangingPunct="1" latinLnBrk="0" rtl="0">
        <a:spcBef>
          <a:spcPct val="0"/>
        </a:spcBef>
        <a:buNone/>
        <a:defRPr b="1" kern="1200" sz="3300">
          <a:solidFill>
            <a:srgbClr val="002060"/>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0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18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5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35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35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Exploring the Mechanisms of Output Interference During Cued Recall Using Metamemory Judgments</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Taylor Curley, PhD</a:t>
            </a:r>
            <a:br/>
            <a:r>
              <a:rPr/>
              <a:t>Georgia Institute of Technology</a:t>
            </a:r>
            <a:br/>
            <a:br/>
            <a:r>
              <a:rPr/>
              <a:t>tmc2737@gmail.com</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Disclaimers</a:t>
            </a:r>
          </a:p>
        </p:txBody>
      </p:sp>
      <p:sp>
        <p:nvSpPr>
          <p:cNvPr id="3" name="Content Placeholder 2"/>
          <p:cNvSpPr>
            <a:spLocks noGrp="1"/>
          </p:cNvSpPr>
          <p:nvPr>
            <p:ph idx="1"/>
          </p:nvPr>
        </p:nvSpPr>
        <p:spPr/>
        <p:txBody>
          <a:bodyPr/>
          <a:lstStyle/>
          <a:p>
            <a:pPr lvl="0"/>
            <a:r>
              <a:rPr/>
              <a:t>The opinions expressed herein are solely those of the author and do not necessarily represent the opinions of the United States Government, the U.S. Department of Defense, the U.S. Air Force, or any of their subsidiaries, or employees.</a:t>
            </a:r>
          </a:p>
          <a:p>
            <a:pPr lvl="0"/>
            <a:r>
              <a:rPr/>
              <a:t>These materials were developed in conjunction with the AFRL. Some parts of this presentation have not been approved for public release and should not be shared outside of this organization.</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TotalTime>
  <Words>49</Words>
  <Application>Microsoft Office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the Mechanisms of Output Interference During Cued Recall Using Metamemory Judgments</dc:title>
  <dc:creator>Taylor Curley, PhD Georgia Institute of Technology  tmc2737@gmail.com</dc:creator>
  <cp:keywords/>
  <dcterms:created xsi:type="dcterms:W3CDTF">2022-10-26T15:35:07Z</dcterms:created>
  <dcterms:modified xsi:type="dcterms:W3CDTF">2022-10-26T15:35:07Z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header-includes">
    <vt:lpwstr/>
  </property>
  <property fmtid="{D5CDD505-2E9C-101B-9397-08002B2CF9AE}" pid="4" name="include-after">
    <vt:lpwstr/>
  </property>
  <property fmtid="{D5CDD505-2E9C-101B-9397-08002B2CF9AE}" pid="5" name="include-before">
    <vt:lpwstr/>
  </property>
  <property fmtid="{D5CDD505-2E9C-101B-9397-08002B2CF9AE}" pid="6" name="toc-title">
    <vt:lpwstr>Table of contents</vt:lpwstr>
  </property>
</Properties>
</file>